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61" r:id="rId3"/>
    <p:sldId id="262" r:id="rId4"/>
    <p:sldId id="265" r:id="rId5"/>
    <p:sldId id="271" r:id="rId6"/>
    <p:sldId id="272" r:id="rId7"/>
    <p:sldId id="270" r:id="rId8"/>
    <p:sldId id="266" r:id="rId9"/>
    <p:sldId id="273" r:id="rId10"/>
    <p:sldId id="267" r:id="rId11"/>
    <p:sldId id="268" r:id="rId12"/>
    <p:sldId id="269" r:id="rId13"/>
    <p:sldId id="264" r:id="rId14"/>
    <p:sldId id="274" r:id="rId15"/>
    <p:sldId id="257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84C"/>
    <a:srgbClr val="5119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026" y="-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28B4AF-73A5-4B1A-B750-1B98655D49B0}" type="datetimeFigureOut">
              <a:rPr lang="ru-RU" smtClean="0"/>
              <a:t>06.02.2016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9F0E4E-6901-4F09-8840-E245AB33EB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130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63FA40-5068-4255-B02F-FFCA78790237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D80DE-C744-4FD3-BA24-5BB896BE25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5096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AE71F-BE2E-4A57-ADB5-59BF82180CFF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82F27-7FEC-468A-956A-5D7B16C46D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1188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E79F03-BD10-4C33-9DCF-4E80864355AE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101ED0-D328-4FC4-A357-5C4925A69E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887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AB729-E46E-43E4-82DA-BDCD7D31C40D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C8374-42B3-42D2-94C7-726EB6E82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98772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D22C1-388D-4B33-8102-7D1411F67AF9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9A053-2851-47D3-8BC5-E78CA0209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3677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B095A-757A-4D0C-97D3-F689653CF0F5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8DC12-9241-43D2-884F-2DB871576E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5508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D015A-C107-4205-9B75-40FF8E923F9E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51420-4FED-4206-B0F5-8EC88B6B11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389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C152A-D89B-42F5-B165-3B57F379CDBF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E3121-FFBA-429B-A747-3FBDA03E1A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626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0E684-EBC0-4300-A5BC-1E12A7E323B4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BAC566-3225-46A0-A840-F43FCCB50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6767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B26EA-038A-4085-8B58-5079E8522C1A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088A1-2FCF-4EC8-8CFA-C219E81CA0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9293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1EE77B-CD49-4A5C-A7B8-C8A6B7E13DB8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0B9A6-AE74-4C18-98C6-3C17DD0340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017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5B1EA23-287D-4D6D-8A82-F8781020A972}" type="datetimeFigureOut">
              <a:rPr lang="ru-RU"/>
              <a:pPr>
                <a:defRPr/>
              </a:pPr>
              <a:t>06.02.2016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537C7AC-833C-4A91-8A9E-3F3AE0B663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3851275" y="6642100"/>
            <a:ext cx="124618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>
                    <a:lumMod val="75000"/>
                  </a:schemeClr>
                </a:solidFill>
                <a:latin typeface="Arial" pitchFamily="34" charset="0"/>
                <a:ea typeface="Calibri" pitchFamily="34" charset="0"/>
                <a:cs typeface="Times New Roman" pitchFamily="18" charset="0"/>
              </a:rPr>
              <a:t>FokinaLida.75@mail.ru</a:t>
            </a:r>
            <a:endParaRPr lang="en-US" sz="800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9388" y="188913"/>
            <a:ext cx="8785225" cy="6480175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33" name="Picture 9" descr="http://img-fotki.yandex.ru/get/5504/svetlera.16b/0_5659a_7894667f_L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188913"/>
            <a:ext cx="22320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9" descr="http://img-fotki.yandex.ru/get/5504/svetlera.16b/0_5659a_7894667f_L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88913"/>
            <a:ext cx="22320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9" descr="http://img-fotki.yandex.ru/get/5504/svetlera.16b/0_5659a_7894667f_L.jpg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4437063"/>
            <a:ext cx="22320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9" descr="http://img-fotki.yandex.ru/get/5504/svetlera.16b/0_5659a_7894667f_L.jpg"/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4437063"/>
            <a:ext cx="2232025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nsportal.ru/" TargetMode="External"/><Relationship Id="rId2" Type="http://schemas.openxmlformats.org/officeDocument/2006/relationships/hyperlink" Target="http://lib.1september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linda6035.ucoz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microsoft.com/office/2007/relationships/hdphoto" Target="../media/hdphoto1.wdp"/><Relationship Id="rId7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2492896"/>
            <a:ext cx="6805437" cy="144655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Урок литературы по рассказу И. </a:t>
            </a:r>
            <a:r>
              <a:rPr lang="ru-RU" sz="4400" b="1" dirty="0" err="1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А.Бунина</a:t>
            </a:r>
            <a:r>
              <a:rPr lang="ru-RU" sz="44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«</a:t>
            </a:r>
            <a:r>
              <a:rPr lang="ru-RU" sz="4400" b="1" dirty="0">
                <a:ln>
                  <a:prstDash val="solid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</a:t>
            </a:r>
            <a:r>
              <a:rPr lang="ru-RU" sz="4400" b="1" dirty="0" smtClean="0">
                <a:ln>
                  <a:prstDash val="solid"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оман горбуна»</a:t>
            </a:r>
            <a:endParaRPr lang="ru-RU" sz="4400" b="1" dirty="0">
              <a:ln>
                <a:prstDash val="solid"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7836" y="764704"/>
            <a:ext cx="2643206" cy="1323439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ash"/>
            <a:bevel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Технология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критического мышления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857760"/>
            <a:ext cx="5143504" cy="1569660"/>
          </a:xfrm>
          <a:prstGeom prst="rect">
            <a:avLst/>
          </a:prstGeom>
        </p:spPr>
        <p:txBody>
          <a:bodyPr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Пермский край, Пермский район</a:t>
            </a:r>
          </a:p>
          <a:p>
            <a:pPr algn="ctr">
              <a:defRPr/>
            </a:pP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МОУ «</a:t>
            </a:r>
            <a:r>
              <a:rPr lang="ru-RU" sz="2400" b="1" dirty="0" err="1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Бабкинская</a:t>
            </a: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СОШ»</a:t>
            </a:r>
            <a:endParaRPr lang="ru-RU" sz="2400" b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  <a:p>
            <a:pPr algn="ctr">
              <a:defRPr/>
            </a:pP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у</a:t>
            </a:r>
            <a:r>
              <a:rPr lang="ru-RU" sz="2400" b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читель </a:t>
            </a: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высшей категории</a:t>
            </a:r>
          </a:p>
          <a:p>
            <a:pPr algn="ctr">
              <a:defRPr/>
            </a:pPr>
            <a:r>
              <a:rPr lang="ru-RU" sz="2400" b="1" dirty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Смирнова С.Г.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64704"/>
            <a:ext cx="7632848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Наконец 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столовой важно, грозно пробило шесть с половиной. Он содрогнулся, поднялся, сдержанно, не спеша надел в прихожей весеннюю шляпу, взял трость и медленно вышел. Но на улице уже не мог владеть собой - зашагал своими длинными и тонкими ногами быстрее, со всей вызывающей важностью, присущей горбу, но объятый тем блаженным страхом, с которым всегда предвкушаем мы счастье.</a:t>
            </a:r>
          </a:p>
          <a:p>
            <a:pPr algn="just"/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ru-RU" sz="2800" b="1" i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440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8564" y="913138"/>
            <a:ext cx="756084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Когда же быстро вошел в сквер возле собора, вдруг оцепенел на месте: навстречу ему, в розовом свете весенней зари, важными и длинными шагами шла в сером костюме и хорошенькой шляпке, похожей на мужскую, с зонтиком в левой руке и с фиалками в правой, 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1419" y="3944886"/>
            <a:ext cx="4913313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0812" y="4707169"/>
            <a:ext cx="2189163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9472">
            <a:off x="6804248" y="4694237"/>
            <a:ext cx="2189163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95515">
            <a:off x="5940152" y="4995440"/>
            <a:ext cx="2189163" cy="2163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1781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1422" y="1934526"/>
            <a:ext cx="74612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Беспощаден кто-то к человеку!</a:t>
            </a:r>
          </a:p>
        </p:txBody>
      </p:sp>
      <p:pic>
        <p:nvPicPr>
          <p:cNvPr id="4" name="Picture 2" descr="C:\Users\света\Desktop\открытый урок\роман горбуна\лиловые фиал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918823">
            <a:off x="1910537" y="5257080"/>
            <a:ext cx="1705819" cy="166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света\Desktop\открытый урок\роман горбуна\лиловые фиал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302587">
            <a:off x="5336967" y="5511366"/>
            <a:ext cx="1705819" cy="166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света\Desktop\открытый урок\роман горбуна\лиловые фиалк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58917">
            <a:off x="4177477" y="4445128"/>
            <a:ext cx="1705819" cy="1661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1799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19510"/>
            <a:ext cx="2592288" cy="36540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635896" y="764704"/>
            <a:ext cx="4615173" cy="224676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ЛЮБОВЬ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НЕЖНАЯ, ВЕЧНАЯ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ОКРЫЛЯЕТ, СПАСАЕТ, ОЖИВЛЯЕТ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ДВА СЕРДЦА – ОДНА СУДЬБА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УНИЖАЕТ, МУЧАЕТ, УБИВАЕТ</a:t>
            </a:r>
          </a:p>
          <a:p>
            <a:pPr algn="ctr"/>
            <a:r>
              <a:rPr lang="ru-RU" sz="20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БЕЗНАДЁЖНОЕ, ГОРЬКОЕ</a:t>
            </a:r>
          </a:p>
          <a:p>
            <a:pPr algn="ctr"/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ОДИНОЧЕСТВО</a:t>
            </a:r>
            <a:endParaRPr lang="ru-RU" sz="2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93209" y="4293096"/>
            <a:ext cx="5059270" cy="19082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	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ГОРБУН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ОДИНОКИЙ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  ПЕЧАЛЬНЫЙ</a:t>
            </a:r>
          </a:p>
          <a:p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СТРАДАЕТ</a:t>
            </a:r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 НАДЕЕТСЯ,  ЖДЁТ</a:t>
            </a:r>
          </a:p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БЕСПОЩАДНА 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ЖИЗНЬ  К  ЧЕЛОВЕКУ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r>
              <a:rPr lang="ru-RU" sz="2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	</a:t>
            </a:r>
            <a:r>
              <a:rPr lang="ru-RU" sz="2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ТРАГЕДИЯ</a:t>
            </a:r>
            <a:endParaRPr lang="ru-RU" sz="2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65787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Домашнее задание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pPr lvl="0"/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Прочитайте рассказы И.А. Бунина о любви. Какой предстает любовь в других рассказах? 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Прием </a:t>
            </a:r>
            <a:r>
              <a:rPr lang="ru-RU" sz="2800" b="1" u="sng" dirty="0">
                <a:solidFill>
                  <a:srgbClr val="7030A0"/>
                </a:solidFill>
                <a:latin typeface="Monotype Corsiva" panose="03010101010201010101" pitchFamily="66" charset="0"/>
              </a:rPr>
              <a:t>«Написание эссе»</a:t>
            </a:r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. Напишите эссе на одну из тем: «Любовь в изображении И.А. Бунина», «Виртуальные знакомства – обманутые надежды», «История несбывшейся любви».</a:t>
            </a:r>
          </a:p>
          <a:p>
            <a:pPr lvl="0"/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Приём </a:t>
            </a:r>
            <a:r>
              <a:rPr lang="ru-RU" sz="2800" b="1" u="sng" dirty="0">
                <a:solidFill>
                  <a:srgbClr val="7030A0"/>
                </a:solidFill>
                <a:latin typeface="Monotype Corsiva" panose="03010101010201010101" pitchFamily="66" charset="0"/>
              </a:rPr>
              <a:t>«Написание своего окончания рассказа».</a:t>
            </a:r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Согласны ли вы  с печальной безысходностью, которую слышим в последних словах рассказа </a:t>
            </a:r>
            <a:r>
              <a:rPr lang="ru-RU" sz="2800" b="1" dirty="0" err="1">
                <a:solidFill>
                  <a:srgbClr val="7030A0"/>
                </a:solidFill>
                <a:latin typeface="Monotype Corsiva" panose="03010101010201010101" pitchFamily="66" charset="0"/>
              </a:rPr>
              <a:t>И.Бунина</a:t>
            </a:r>
            <a:r>
              <a:rPr lang="ru-RU" sz="2800" b="1" dirty="0">
                <a:solidFill>
                  <a:srgbClr val="7030A0"/>
                </a:solidFill>
                <a:latin typeface="Monotype Corsiva" panose="03010101010201010101" pitchFamily="66" charset="0"/>
              </a:rPr>
              <a:t> «Роман горбуна»? Если нет, то попробуйте написать свой счастливый  конец к рассказу. </a:t>
            </a:r>
          </a:p>
        </p:txBody>
      </p:sp>
    </p:spTree>
    <p:extLst>
      <p:ext uri="{BB962C8B-B14F-4D97-AF65-F5344CB8AC3E}">
        <p14:creationId xmlns:p14="http://schemas.microsoft.com/office/powerpoint/2010/main" val="3165474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302000" y="476250"/>
            <a:ext cx="2847975" cy="6858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Интернет-ресурсы: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11560" y="1484784"/>
            <a:ext cx="7889339" cy="19082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u="sng" dirty="0">
                <a:hlinkClick r:id="rId2"/>
              </a:rPr>
              <a:t>http://</a:t>
            </a:r>
            <a:r>
              <a:rPr lang="ru-RU" dirty="0" smtClean="0">
                <a:hlinkClick r:id="rId2"/>
              </a:rPr>
              <a:t>lib.1september.ru/</a:t>
            </a:r>
            <a:r>
              <a:rPr lang="ru-RU" dirty="0"/>
              <a:t>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Казакова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И.Н. “Мотив Рока в рассказе  </a:t>
            </a:r>
            <a:r>
              <a:rPr lang="ru-RU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И.А.Бунина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“Роман горбуна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http://nsportal.ru</a:t>
            </a:r>
            <a:r>
              <a:rPr lang="ru-RU" sz="20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Воронова Е.Н. Внедрение технологии критического мышления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через чтение и письмо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Этюды </a:t>
            </a:r>
            <a:r>
              <a:rPr lang="ru-RU" sz="1400" dirty="0" err="1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И.Е.Репина</a:t>
            </a:r>
            <a:endParaRPr lang="ru-RU" sz="14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://linda6035.ucoz.ru</a:t>
            </a:r>
            <a:r>
              <a:rPr lang="en-US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/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i="1" dirty="0">
                <a:latin typeface="Monotype Corsiva" pitchFamily="66" charset="0"/>
              </a:rPr>
              <a:t>источник шаблона: 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Фокина </a:t>
            </a:r>
            <a:r>
              <a:rPr lang="ru-RU" sz="2000" i="1" dirty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Л. П</a:t>
            </a:r>
            <a:r>
              <a:rPr lang="ru-RU" sz="2000" i="1" dirty="0" smtClean="0">
                <a:solidFill>
                  <a:schemeClr val="bg2">
                    <a:lumMod val="25000"/>
                  </a:schemeClr>
                </a:solidFill>
                <a:latin typeface="Monotype Corsiva" pitchFamily="66" charset="0"/>
              </a:rPr>
              <a:t>.</a:t>
            </a:r>
          </a:p>
          <a:p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света\Desktop\открытый урок\роман горбуна\hunchback-188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7467" y="946259"/>
            <a:ext cx="2916326" cy="3962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1831" y="873046"/>
            <a:ext cx="2913711" cy="4108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27784" y="5157192"/>
            <a:ext cx="4459875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Художник этюдов «Горбун»</a:t>
            </a:r>
          </a:p>
          <a:p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Илья Ефимович Репин</a:t>
            </a:r>
            <a:endParaRPr lang="ru-RU" sz="3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0167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7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«Роман горбуна»</a:t>
            </a:r>
            <a:endParaRPr lang="ru-RU" sz="72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4400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Иван Алексеевич Бунин</a:t>
            </a:r>
          </a:p>
          <a:p>
            <a:endParaRPr lang="ru-RU" sz="44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anose="03010101010201010101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18187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78703" y="620688"/>
            <a:ext cx="763284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Горбун получил анонимное любовное письмо, приглашение на свидание:</a:t>
            </a:r>
          </a:p>
          <a:p>
            <a:pPr algn="just"/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«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в субботу пятого апреля, в семь часов вечера, в сквере на Соборной площади. Я молода, богата, свободна и - к чему скрывать! - давно знаю, давно люблю вас, гордый и печальный взор, ваш благородный, умный лоб, ваше одиночество... Я хочу надеяться, что и Вы найдете, быть может, во мне душу, родную Вам... Мои приметы: серый английский костюм, в левой руке шелковый лиловый зонтик, в правой - букетик фиалок...»</a:t>
            </a:r>
          </a:p>
        </p:txBody>
      </p:sp>
    </p:spTree>
    <p:extLst>
      <p:ext uri="{BB962C8B-B14F-4D97-AF65-F5344CB8AC3E}">
        <p14:creationId xmlns:p14="http://schemas.microsoft.com/office/powerpoint/2010/main" val="3769133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 bwMode="auto">
          <a:xfrm>
            <a:off x="1331660" y="908720"/>
            <a:ext cx="6048392" cy="5128481"/>
            <a:chOff x="-633" y="0"/>
            <a:chExt cx="8862" cy="4512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grpSpPr>
        <p:sp>
          <p:nvSpPr>
            <p:cNvPr id="3" name="Oval 3"/>
            <p:cNvSpPr>
              <a:spLocks noChangeArrowheads="1"/>
            </p:cNvSpPr>
            <p:nvPr/>
          </p:nvSpPr>
          <p:spPr bwMode="auto">
            <a:xfrm>
              <a:off x="1890" y="0"/>
              <a:ext cx="3781" cy="989"/>
            </a:xfrm>
            <a:prstGeom prst="ellipse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32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Monotype Corsiva" panose="03010101010201010101" pitchFamily="66" charset="0"/>
                  <a:ea typeface="Calibri"/>
                  <a:cs typeface="Times New Roman"/>
                </a:rPr>
                <a:t>Горбун</a:t>
              </a:r>
              <a:endPara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  <a:ea typeface="Calibri"/>
                <a:cs typeface="Times New Roman"/>
              </a:endParaRPr>
            </a:p>
          </p:txBody>
        </p:sp>
        <p:sp>
          <p:nvSpPr>
            <p:cNvPr id="4" name="Oval 4"/>
            <p:cNvSpPr>
              <a:spLocks noChangeArrowheads="1"/>
            </p:cNvSpPr>
            <p:nvPr/>
          </p:nvSpPr>
          <p:spPr bwMode="auto">
            <a:xfrm>
              <a:off x="1509" y="3523"/>
              <a:ext cx="4546" cy="989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9525">
              <a:solidFill>
                <a:schemeClr val="accent1">
                  <a:lumMod val="40000"/>
                  <a:lumOff val="60000"/>
                </a:schemeClr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3200" b="1" dirty="0">
                  <a:effectLst/>
                  <a:latin typeface="Monotype Corsiva" panose="03010101010201010101" pitchFamily="66" charset="0"/>
                  <a:ea typeface="Calibri"/>
                  <a:cs typeface="Times New Roman"/>
                </a:rPr>
                <a:t>Одиночество</a:t>
              </a:r>
              <a:endParaRPr lang="ru-RU" sz="3200" dirty="0">
                <a:effectLst/>
                <a:latin typeface="Monotype Corsiva" panose="03010101010201010101" pitchFamily="66" charset="0"/>
                <a:ea typeface="Calibri"/>
                <a:cs typeface="Times New Roman"/>
              </a:endParaRPr>
            </a:p>
          </p:txBody>
        </p:sp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4391" y="1686"/>
              <a:ext cx="3838" cy="1269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i="1" dirty="0">
                  <a:effectLst/>
                  <a:latin typeface="Arial" panose="020B0604020202020204" pitchFamily="34" charset="0"/>
                  <a:ea typeface="Calibri"/>
                  <a:cs typeface="Arial" panose="020B0604020202020204" pitchFamily="34" charset="0"/>
                </a:rPr>
                <a:t>Благородный</a:t>
              </a: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i="1" dirty="0">
                  <a:effectLst/>
                  <a:latin typeface="Arial" panose="020B0604020202020204" pitchFamily="34" charset="0"/>
                  <a:ea typeface="Calibri"/>
                  <a:cs typeface="Arial" panose="020B0604020202020204" pitchFamily="34" charset="0"/>
                </a:rPr>
                <a:t> умный лоб</a:t>
              </a:r>
            </a:p>
          </p:txBody>
        </p:sp>
        <p:sp>
          <p:nvSpPr>
            <p:cNvPr id="6" name="Oval 6"/>
            <p:cNvSpPr>
              <a:spLocks noChangeArrowheads="1"/>
            </p:cNvSpPr>
            <p:nvPr/>
          </p:nvSpPr>
          <p:spPr bwMode="auto">
            <a:xfrm>
              <a:off x="-633" y="1706"/>
              <a:ext cx="3873" cy="1269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i="1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rPr>
                <a:t>Гордый</a:t>
              </a: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i="1" dirty="0">
                  <a:latin typeface="Arial" panose="020B0604020202020204" pitchFamily="34" charset="0"/>
                  <a:ea typeface="Calibri"/>
                  <a:cs typeface="Arial" panose="020B0604020202020204" pitchFamily="34" charset="0"/>
                </a:rPr>
                <a:t>и печальный взор</a:t>
              </a:r>
            </a:p>
          </p:txBody>
        </p:sp>
        <p:cxnSp>
          <p:nvCxnSpPr>
            <p:cNvPr id="7" name="Line 7"/>
            <p:cNvCxnSpPr/>
            <p:nvPr/>
          </p:nvCxnSpPr>
          <p:spPr bwMode="auto">
            <a:xfrm flipH="1">
              <a:off x="2162" y="989"/>
              <a:ext cx="1618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8" name="Line 8"/>
            <p:cNvCxnSpPr/>
            <p:nvPr/>
          </p:nvCxnSpPr>
          <p:spPr bwMode="auto">
            <a:xfrm>
              <a:off x="3780" y="989"/>
              <a:ext cx="1622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Line 9"/>
            <p:cNvCxnSpPr/>
            <p:nvPr/>
          </p:nvCxnSpPr>
          <p:spPr bwMode="auto">
            <a:xfrm>
              <a:off x="2162" y="2961"/>
              <a:ext cx="1620" cy="54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Line 10"/>
            <p:cNvCxnSpPr/>
            <p:nvPr/>
          </p:nvCxnSpPr>
          <p:spPr bwMode="auto">
            <a:xfrm flipH="1">
              <a:off x="3782" y="2969"/>
              <a:ext cx="162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scene3d>
              <a:camera prst="orthographicFront"/>
              <a:lightRig rig="threePt" dir="t"/>
            </a:scene3d>
            <a:sp3d>
              <a:bevelT/>
            </a:sp3d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56261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1257300" y="750981"/>
            <a:ext cx="6629400" cy="5558340"/>
            <a:chOff x="1161" y="7569"/>
            <a:chExt cx="10440" cy="7065"/>
          </a:xfrm>
        </p:grpSpPr>
        <p:sp>
          <p:nvSpPr>
            <p:cNvPr id="3" name="Oval 80"/>
            <p:cNvSpPr>
              <a:spLocks noChangeArrowheads="1"/>
            </p:cNvSpPr>
            <p:nvPr/>
          </p:nvSpPr>
          <p:spPr bwMode="auto">
            <a:xfrm>
              <a:off x="2072" y="9802"/>
              <a:ext cx="2689" cy="1057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 dirty="0">
                  <a:effectLst/>
                  <a:latin typeface="Calibri"/>
                  <a:ea typeface="Calibri"/>
                  <a:cs typeface="Times New Roman"/>
                </a:rPr>
                <a:t>Серый английский костюм</a:t>
              </a:r>
            </a:p>
          </p:txBody>
        </p:sp>
        <p:sp>
          <p:nvSpPr>
            <p:cNvPr id="4" name="Oval 81"/>
            <p:cNvSpPr>
              <a:spLocks noChangeArrowheads="1"/>
            </p:cNvSpPr>
            <p:nvPr/>
          </p:nvSpPr>
          <p:spPr bwMode="auto">
            <a:xfrm>
              <a:off x="1161" y="8425"/>
              <a:ext cx="2880" cy="1083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 dirty="0">
                  <a:effectLst/>
                  <a:latin typeface="Calibri"/>
                  <a:ea typeface="Calibri"/>
                  <a:cs typeface="Times New Roman"/>
                </a:rPr>
                <a:t>Лиловый зонтик, букетик фиалок</a:t>
              </a:r>
            </a:p>
          </p:txBody>
        </p:sp>
        <p:cxnSp>
          <p:nvCxnSpPr>
            <p:cNvPr id="5" name="Line 82"/>
            <p:cNvCxnSpPr/>
            <p:nvPr/>
          </p:nvCxnSpPr>
          <p:spPr bwMode="auto">
            <a:xfrm>
              <a:off x="6378" y="11133"/>
              <a:ext cx="0" cy="71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" name="Line 83"/>
            <p:cNvCxnSpPr/>
            <p:nvPr/>
          </p:nvCxnSpPr>
          <p:spPr bwMode="auto">
            <a:xfrm>
              <a:off x="3415" y="10968"/>
              <a:ext cx="1526" cy="28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Oval 84"/>
            <p:cNvSpPr>
              <a:spLocks noChangeArrowheads="1"/>
            </p:cNvSpPr>
            <p:nvPr/>
          </p:nvSpPr>
          <p:spPr bwMode="auto">
            <a:xfrm>
              <a:off x="4489" y="7569"/>
              <a:ext cx="3781" cy="989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000" b="1" i="1" dirty="0">
                  <a:solidFill>
                    <a:schemeClr val="accent2">
                      <a:lumMod val="50000"/>
                    </a:schemeClr>
                  </a:solidFill>
                  <a:latin typeface="Calibri"/>
                  <a:ea typeface="Calibri"/>
                  <a:cs typeface="Times New Roman"/>
                </a:rPr>
                <a:t>Незнакомка</a:t>
              </a:r>
              <a:endParaRPr lang="ru-RU" sz="2000" i="1" dirty="0">
                <a:solidFill>
                  <a:schemeClr val="accent2">
                    <a:lumMod val="50000"/>
                  </a:schemeClr>
                </a:solidFill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8" name="Line 85"/>
            <p:cNvCxnSpPr/>
            <p:nvPr/>
          </p:nvCxnSpPr>
          <p:spPr bwMode="auto">
            <a:xfrm>
              <a:off x="6200" y="9508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Line 86"/>
            <p:cNvCxnSpPr/>
            <p:nvPr/>
          </p:nvCxnSpPr>
          <p:spPr bwMode="auto">
            <a:xfrm>
              <a:off x="7101" y="9508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Line 87"/>
            <p:cNvCxnSpPr/>
            <p:nvPr/>
          </p:nvCxnSpPr>
          <p:spPr bwMode="auto">
            <a:xfrm>
              <a:off x="6379" y="12745"/>
              <a:ext cx="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Line 88"/>
            <p:cNvCxnSpPr/>
            <p:nvPr/>
          </p:nvCxnSpPr>
          <p:spPr bwMode="auto">
            <a:xfrm flipH="1">
              <a:off x="3681" y="8245"/>
              <a:ext cx="90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Oval 89"/>
            <p:cNvSpPr>
              <a:spLocks noChangeArrowheads="1"/>
            </p:cNvSpPr>
            <p:nvPr/>
          </p:nvSpPr>
          <p:spPr bwMode="auto">
            <a:xfrm>
              <a:off x="4489" y="13645"/>
              <a:ext cx="3781" cy="989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b="1" dirty="0">
                  <a:effectLst/>
                  <a:latin typeface="Calibri"/>
                  <a:ea typeface="Calibri"/>
                  <a:cs typeface="Times New Roman"/>
                </a:rPr>
                <a:t>Одиночество</a:t>
              </a:r>
              <a:r>
                <a:rPr lang="ru-RU" sz="2400" b="1" dirty="0">
                  <a:effectLst/>
                  <a:latin typeface="Calibri"/>
                  <a:ea typeface="Calibri"/>
                  <a:cs typeface="Times New Roman"/>
                </a:rPr>
                <a:t>?</a:t>
              </a:r>
              <a:endParaRPr lang="ru-RU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Oval 90"/>
            <p:cNvSpPr>
              <a:spLocks noChangeArrowheads="1"/>
            </p:cNvSpPr>
            <p:nvPr/>
          </p:nvSpPr>
          <p:spPr bwMode="auto">
            <a:xfrm>
              <a:off x="4488" y="11845"/>
              <a:ext cx="3963" cy="989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b="1" dirty="0">
                  <a:solidFill>
                    <a:schemeClr val="accent2">
                      <a:lumMod val="50000"/>
                    </a:schemeClr>
                  </a:solidFill>
                  <a:effectLst/>
                  <a:latin typeface="Calibri"/>
                  <a:ea typeface="Calibri"/>
                  <a:cs typeface="Times New Roman"/>
                </a:rPr>
                <a:t>Надеется на взаимность, на родную душу</a:t>
              </a:r>
            </a:p>
          </p:txBody>
        </p:sp>
        <p:sp>
          <p:nvSpPr>
            <p:cNvPr id="14" name="Oval 91"/>
            <p:cNvSpPr>
              <a:spLocks noChangeArrowheads="1"/>
            </p:cNvSpPr>
            <p:nvPr/>
          </p:nvSpPr>
          <p:spPr bwMode="auto">
            <a:xfrm>
              <a:off x="8721" y="8425"/>
              <a:ext cx="2880" cy="9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b="1" dirty="0">
                  <a:effectLst/>
                  <a:latin typeface="Calibri"/>
                  <a:ea typeface="Calibri"/>
                  <a:cs typeface="Times New Roman"/>
                </a:rPr>
                <a:t>Молода</a:t>
              </a:r>
            </a:p>
          </p:txBody>
        </p:sp>
        <p:cxnSp>
          <p:nvCxnSpPr>
            <p:cNvPr id="15" name="Line 92"/>
            <p:cNvCxnSpPr/>
            <p:nvPr/>
          </p:nvCxnSpPr>
          <p:spPr bwMode="auto">
            <a:xfrm>
              <a:off x="8250" y="8266"/>
              <a:ext cx="831" cy="33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93"/>
            <p:cNvSpPr>
              <a:spLocks noChangeArrowheads="1"/>
            </p:cNvSpPr>
            <p:nvPr/>
          </p:nvSpPr>
          <p:spPr bwMode="auto">
            <a:xfrm>
              <a:off x="7821" y="9802"/>
              <a:ext cx="2520" cy="90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b="1" dirty="0">
                  <a:effectLst/>
                  <a:latin typeface="Calibri"/>
                  <a:ea typeface="Calibri"/>
                  <a:cs typeface="Times New Roman"/>
                </a:rPr>
                <a:t>Богата</a:t>
              </a:r>
            </a:p>
          </p:txBody>
        </p:sp>
        <p:cxnSp>
          <p:nvCxnSpPr>
            <p:cNvPr id="17" name="Line 94"/>
            <p:cNvCxnSpPr>
              <a:stCxn id="7" idx="4"/>
            </p:cNvCxnSpPr>
            <p:nvPr/>
          </p:nvCxnSpPr>
          <p:spPr bwMode="auto">
            <a:xfrm flipH="1">
              <a:off x="6373" y="8558"/>
              <a:ext cx="7" cy="166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Line 95"/>
            <p:cNvCxnSpPr/>
            <p:nvPr/>
          </p:nvCxnSpPr>
          <p:spPr bwMode="auto">
            <a:xfrm flipH="1">
              <a:off x="4489" y="8605"/>
              <a:ext cx="1711" cy="11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Line 96"/>
            <p:cNvCxnSpPr/>
            <p:nvPr/>
          </p:nvCxnSpPr>
          <p:spPr bwMode="auto">
            <a:xfrm flipH="1" flipV="1">
              <a:off x="6608" y="8605"/>
              <a:ext cx="1642" cy="11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Oval 97"/>
            <p:cNvSpPr>
              <a:spLocks noChangeArrowheads="1"/>
            </p:cNvSpPr>
            <p:nvPr/>
          </p:nvSpPr>
          <p:spPr bwMode="auto">
            <a:xfrm>
              <a:off x="5029" y="10186"/>
              <a:ext cx="2702" cy="1010"/>
            </a:xfrm>
            <a:prstGeom prst="ellipse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b="1" dirty="0">
                  <a:solidFill>
                    <a:schemeClr val="accent2">
                      <a:lumMod val="50000"/>
                    </a:schemeClr>
                  </a:solidFill>
                  <a:effectLst/>
                  <a:latin typeface="Calibri"/>
                  <a:ea typeface="Calibri"/>
                  <a:cs typeface="Times New Roman"/>
                </a:rPr>
                <a:t>Давно знает, любит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dirty="0">
                  <a:effectLst/>
                  <a:latin typeface="Calibri"/>
                  <a:ea typeface="Calibri"/>
                  <a:cs typeface="Times New Roman"/>
                </a:rPr>
                <a:t> </a:t>
              </a:r>
            </a:p>
          </p:txBody>
        </p:sp>
        <p:cxnSp>
          <p:nvCxnSpPr>
            <p:cNvPr id="21" name="Line 98"/>
            <p:cNvCxnSpPr>
              <a:stCxn id="16" idx="4"/>
            </p:cNvCxnSpPr>
            <p:nvPr/>
          </p:nvCxnSpPr>
          <p:spPr bwMode="auto">
            <a:xfrm flipH="1">
              <a:off x="7821" y="10702"/>
              <a:ext cx="1260" cy="312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Line 99"/>
            <p:cNvCxnSpPr/>
            <p:nvPr/>
          </p:nvCxnSpPr>
          <p:spPr bwMode="auto">
            <a:xfrm>
              <a:off x="2601" y="9543"/>
              <a:ext cx="36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3" name="Line 100"/>
            <p:cNvCxnSpPr/>
            <p:nvPr/>
          </p:nvCxnSpPr>
          <p:spPr bwMode="auto">
            <a:xfrm flipH="1">
              <a:off x="9707" y="9346"/>
              <a:ext cx="268" cy="4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3524190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49938">
            <a:off x="4597140" y="1690005"/>
            <a:ext cx="2370346" cy="2702194"/>
          </a:xfrm>
          <a:prstGeom prst="rect">
            <a:avLst/>
          </a:prstGeom>
          <a:noFill/>
          <a:scene3d>
            <a:camera prst="isometricOffAxis1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38932" flipH="1">
            <a:off x="2714864" y="1916270"/>
            <a:ext cx="2370346" cy="2702194"/>
          </a:xfrm>
          <a:prstGeom prst="rect">
            <a:avLst/>
          </a:prstGeom>
          <a:noFill/>
          <a:scene3d>
            <a:camera prst="isometricBottomDown">
              <a:rot lat="2123776" lon="18883146" rev="17690253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80648">
            <a:off x="3888288" y="476867"/>
            <a:ext cx="2370346" cy="270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5" descr="1ё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4033" y="2434675"/>
            <a:ext cx="2861494" cy="3884175"/>
          </a:xfrm>
          <a:prstGeom prst="rect">
            <a:avLst/>
          </a:prstGeom>
          <a:noFill/>
          <a:ln>
            <a:noFill/>
          </a:ln>
          <a:effectLst>
            <a:softEdge rad="127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86560">
            <a:off x="4742072" y="502189"/>
            <a:ext cx="2370346" cy="270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286560">
            <a:off x="5822193" y="1449089"/>
            <a:ext cx="2370346" cy="270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296416">
            <a:off x="5318136" y="2529209"/>
            <a:ext cx="2370346" cy="2702194"/>
          </a:xfrm>
          <a:prstGeom prst="rect">
            <a:avLst/>
          </a:prstGeom>
          <a:noFill/>
          <a:scene3d>
            <a:camera prst="isometricOffAxis1Left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WatercolorSponge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138932" flipH="1">
            <a:off x="2318817" y="2719111"/>
            <a:ext cx="2370346" cy="2702194"/>
          </a:xfrm>
          <a:prstGeom prst="rect">
            <a:avLst/>
          </a:prstGeom>
          <a:noFill/>
          <a:scene3d>
            <a:camera prst="isometricBottomDown">
              <a:rot lat="2123776" lon="18883146" rev="17690253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13440" flipH="1">
            <a:off x="1923594" y="584993"/>
            <a:ext cx="2370346" cy="2702194"/>
          </a:xfrm>
          <a:prstGeom prst="rect">
            <a:avLst/>
          </a:prstGeom>
          <a:noFill/>
          <a:effectLst>
            <a:reflection blurRad="63500" stA="45000" endPos="65000" dist="38100" dir="5400000" sy="-100000" algn="bl" rotWithShape="0"/>
          </a:effectLst>
          <a:scene3d>
            <a:camera prst="isometricOffAxis1Right">
              <a:rot lat="1080000" lon="20039996" rev="299998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13440" flipH="1">
            <a:off x="1631072" y="1593105"/>
            <a:ext cx="2370346" cy="2702194"/>
          </a:xfrm>
          <a:prstGeom prst="rect">
            <a:avLst/>
          </a:prstGeom>
          <a:noFill/>
          <a:effectLst>
            <a:reflection blurRad="63500" stA="45000" endPos="65000" dist="38100" dir="5400000" sy="-100000" algn="bl" rotWithShape="0"/>
          </a:effectLst>
          <a:scene3d>
            <a:camera prst="isometricOffAxis1Right">
              <a:rot lat="1080000" lon="20039996" rev="299998"/>
            </a:camera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света\Desktop\открытый урок\ветка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243802" flipH="1">
            <a:off x="2674730" y="214987"/>
            <a:ext cx="2370346" cy="270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50177" y="6088631"/>
            <a:ext cx="46201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chemeClr val="bg2">
                    <a:lumMod val="25000"/>
                  </a:schemeClr>
                </a:solidFill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latin typeface="Monotype Corsiva" panose="03010101010201010101" pitchFamily="66" charset="0"/>
              </a:rPr>
              <a:t>ДРЕВО ПРЕДСКАЗАНИЙ</a:t>
            </a:r>
            <a:endParaRPr lang="ru-RU" sz="3200" b="1" i="1" dirty="0">
              <a:solidFill>
                <a:schemeClr val="bg2">
                  <a:lumMod val="25000"/>
                </a:schemeClr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Monotype Corsiva" panose="03010101010201010101" pitchFamily="66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67226" y="3510974"/>
            <a:ext cx="971741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ШУТКА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21473" y="3807620"/>
            <a:ext cx="1223412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i="1" dirty="0" smtClean="0">
                <a:ln/>
                <a:solidFill>
                  <a:srgbClr val="00A84C"/>
                </a:solidFill>
              </a:rPr>
              <a:t>АНОНИМ</a:t>
            </a:r>
            <a:endParaRPr lang="ru-RU" b="1" i="1" dirty="0">
              <a:ln/>
              <a:solidFill>
                <a:srgbClr val="00A84C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8949" y="3953318"/>
            <a:ext cx="1550168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i="1" dirty="0" smtClean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РОЗЫГРЫШ</a:t>
            </a:r>
            <a:endParaRPr lang="ru-RU" i="1" dirty="0">
              <a:solidFill>
                <a:schemeClr val="bg2">
                  <a:lumMod val="1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 rot="1412919">
            <a:off x="3384011" y="1960029"/>
            <a:ext cx="1029449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ЛЮБИТ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005461" y="1081868"/>
            <a:ext cx="2056012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ДАВНО ЛЮБЛЮ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486522" y="2144695"/>
            <a:ext cx="1653017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УМНЫЙ ЛОБ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1960" y="1566083"/>
            <a:ext cx="1789800" cy="369332"/>
          </a:xfrm>
          <a:prstGeom prst="rect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БЛАГОРОДНЫЙ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 rot="1025013">
            <a:off x="5274434" y="4078477"/>
            <a:ext cx="949171" cy="646331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ТОЖЕ</a:t>
            </a:r>
          </a:p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ИЗГОЙ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97601" y="4522688"/>
            <a:ext cx="1031373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РОДНАЯ</a:t>
            </a:r>
          </a:p>
          <a:p>
            <a:r>
              <a:rPr lang="ru-RU" b="1" i="1" dirty="0" smtClean="0">
                <a:solidFill>
                  <a:srgbClr val="00B050"/>
                </a:solidFill>
              </a:rPr>
              <a:t>ДУША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 rot="20287397">
            <a:off x="5927245" y="2944202"/>
            <a:ext cx="1341008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ЖАЛОСТЬ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298948" y="2434675"/>
            <a:ext cx="1700787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ОДИНОЧЕСТВО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298948" y="2944202"/>
            <a:ext cx="1465851" cy="64633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</a:rPr>
              <a:t>ПЕЧАЛЬНЫЙ</a:t>
            </a:r>
          </a:p>
          <a:p>
            <a:r>
              <a:rPr lang="ru-RU" b="1" i="1" dirty="0" smtClean="0">
                <a:solidFill>
                  <a:srgbClr val="00B050"/>
                </a:solidFill>
              </a:rPr>
              <a:t>ВЗОР</a:t>
            </a:r>
            <a:endParaRPr lang="ru-RU" b="1" i="1" dirty="0">
              <a:solidFill>
                <a:srgbClr val="00B05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517867" y="1775363"/>
            <a:ext cx="911083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БОГАТА</a:t>
            </a:r>
            <a:endParaRPr lang="ru-RU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 rot="18979119">
            <a:off x="4896061" y="2110684"/>
            <a:ext cx="1705916" cy="369332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solidFill>
              <a:schemeClr val="bg2">
                <a:lumMod val="25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РАЗВЛЕЧЬСЯ</a:t>
            </a:r>
            <a:endParaRPr lang="ru-RU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21438" y="3414654"/>
            <a:ext cx="364202" cy="230832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</a:t>
            </a: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</a:t>
            </a:r>
          </a:p>
          <a:p>
            <a:r>
              <a:rPr lang="ru-R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684246" y="1067244"/>
            <a:ext cx="1126270" cy="3693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i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МОЛОДА</a:t>
            </a:r>
            <a:endParaRPr lang="ru-RU" b="1" i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00911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0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76672"/>
            <a:ext cx="763284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 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был потрясен, как ждал субботы: первое любовное письмо за всю жизнь! В субботу он сходил к парикмахеру, купил (сиреневые) перчатки, новый (серый с красной искрой, под цвет костюму) галстук; дома, наряжаясь перед зеркалом, без конца перевязывал этот галстук своими длинными, тонкими пальцами, холодными и дрожащими: на щеках его, под тонкой кожей, разлился красивый, пятнистый румянец, прекрасные глаза потемнели... Потом, наряженный, он сел в кресло, - как гость, как чужой в своей собственной квартире, - и </a:t>
            </a:r>
            <a:r>
              <a:rPr lang="ru-RU" sz="2800" b="1" i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        		ждать </a:t>
            </a:r>
            <a:r>
              <a:rPr lang="ru-RU" sz="2800" b="1" i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рокового часа.</a:t>
            </a:r>
          </a:p>
        </p:txBody>
      </p:sp>
    </p:spTree>
    <p:extLst>
      <p:ext uri="{BB962C8B-B14F-4D97-AF65-F5344CB8AC3E}">
        <p14:creationId xmlns:p14="http://schemas.microsoft.com/office/powerpoint/2010/main" val="569170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827405" y="476672"/>
            <a:ext cx="7489190" cy="5976664"/>
            <a:chOff x="435" y="4363"/>
            <a:chExt cx="11794" cy="6660"/>
          </a:xfrm>
        </p:grpSpPr>
        <p:cxnSp>
          <p:nvCxnSpPr>
            <p:cNvPr id="3" name="Line 41"/>
            <p:cNvCxnSpPr/>
            <p:nvPr/>
          </p:nvCxnSpPr>
          <p:spPr bwMode="auto">
            <a:xfrm>
              <a:off x="4401" y="9954"/>
              <a:ext cx="3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4" name="Oval 42"/>
            <p:cNvSpPr>
              <a:spLocks noChangeArrowheads="1"/>
            </p:cNvSpPr>
            <p:nvPr/>
          </p:nvSpPr>
          <p:spPr bwMode="auto">
            <a:xfrm>
              <a:off x="2323" y="5962"/>
              <a:ext cx="2520" cy="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>
                  <a:effectLst/>
                  <a:latin typeface="Calibri"/>
                  <a:ea typeface="Calibri"/>
                  <a:cs typeface="Times New Roman"/>
                </a:rPr>
                <a:t>Ждал</a:t>
              </a:r>
            </a:p>
          </p:txBody>
        </p:sp>
        <p:sp>
          <p:nvSpPr>
            <p:cNvPr id="5" name="Oval 43"/>
            <p:cNvSpPr>
              <a:spLocks noChangeArrowheads="1"/>
            </p:cNvSpPr>
            <p:nvPr/>
          </p:nvSpPr>
          <p:spPr bwMode="auto">
            <a:xfrm>
              <a:off x="1243" y="4896"/>
              <a:ext cx="2880" cy="888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dirty="0">
                  <a:effectLst/>
                  <a:latin typeface="Calibri"/>
                  <a:ea typeface="Calibri"/>
                  <a:cs typeface="Times New Roman"/>
                </a:rPr>
                <a:t>Роковой час</a:t>
              </a:r>
            </a:p>
          </p:txBody>
        </p:sp>
        <p:cxnSp>
          <p:nvCxnSpPr>
            <p:cNvPr id="6" name="Line 44"/>
            <p:cNvCxnSpPr/>
            <p:nvPr/>
          </p:nvCxnSpPr>
          <p:spPr bwMode="auto">
            <a:xfrm>
              <a:off x="6379" y="7568"/>
              <a:ext cx="0" cy="70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Oval 45"/>
            <p:cNvSpPr>
              <a:spLocks noChangeArrowheads="1"/>
            </p:cNvSpPr>
            <p:nvPr/>
          </p:nvSpPr>
          <p:spPr bwMode="auto">
            <a:xfrm>
              <a:off x="4571" y="4363"/>
              <a:ext cx="3781" cy="976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2400" b="1" dirty="0">
                  <a:effectLst/>
                  <a:latin typeface="Calibri"/>
                  <a:ea typeface="Calibri"/>
                  <a:cs typeface="Times New Roman"/>
                </a:rPr>
                <a:t>Горбун</a:t>
              </a:r>
              <a:endParaRPr lang="ru-RU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8" name="Line 46"/>
            <p:cNvCxnSpPr/>
            <p:nvPr/>
          </p:nvCxnSpPr>
          <p:spPr bwMode="auto">
            <a:xfrm>
              <a:off x="6282" y="5965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Line 47"/>
            <p:cNvCxnSpPr/>
            <p:nvPr/>
          </p:nvCxnSpPr>
          <p:spPr bwMode="auto">
            <a:xfrm>
              <a:off x="7183" y="5965"/>
              <a:ext cx="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Line 48"/>
            <p:cNvCxnSpPr/>
            <p:nvPr/>
          </p:nvCxnSpPr>
          <p:spPr bwMode="auto">
            <a:xfrm>
              <a:off x="6461" y="9159"/>
              <a:ext cx="0" cy="88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Line 49"/>
            <p:cNvCxnSpPr/>
            <p:nvPr/>
          </p:nvCxnSpPr>
          <p:spPr bwMode="auto">
            <a:xfrm flipH="1">
              <a:off x="3763" y="4718"/>
              <a:ext cx="900" cy="35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2" name="Oval 50"/>
            <p:cNvSpPr>
              <a:spLocks noChangeArrowheads="1"/>
            </p:cNvSpPr>
            <p:nvPr/>
          </p:nvSpPr>
          <p:spPr bwMode="auto">
            <a:xfrm>
              <a:off x="4571" y="10047"/>
              <a:ext cx="3781" cy="97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>
                  <a:effectLst/>
                  <a:latin typeface="Calibri"/>
                  <a:ea typeface="Calibri"/>
                  <a:cs typeface="Times New Roman"/>
                </a:rPr>
                <a:t>Как гость</a:t>
              </a:r>
            </a:p>
          </p:txBody>
        </p:sp>
        <p:sp>
          <p:nvSpPr>
            <p:cNvPr id="13" name="Oval 51"/>
            <p:cNvSpPr>
              <a:spLocks noChangeArrowheads="1"/>
            </p:cNvSpPr>
            <p:nvPr/>
          </p:nvSpPr>
          <p:spPr bwMode="auto">
            <a:xfrm>
              <a:off x="4570" y="8271"/>
              <a:ext cx="3781" cy="97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Сходил к парикмахеру</a:t>
              </a:r>
            </a:p>
          </p:txBody>
        </p:sp>
        <p:sp>
          <p:nvSpPr>
            <p:cNvPr id="14" name="Oval 52"/>
            <p:cNvSpPr>
              <a:spLocks noChangeArrowheads="1"/>
            </p:cNvSpPr>
            <p:nvPr/>
          </p:nvSpPr>
          <p:spPr bwMode="auto">
            <a:xfrm>
              <a:off x="8803" y="4896"/>
              <a:ext cx="3426" cy="1066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Прекрасные глаза потемнели</a:t>
              </a:r>
            </a:p>
          </p:txBody>
        </p:sp>
        <p:cxnSp>
          <p:nvCxnSpPr>
            <p:cNvPr id="15" name="Line 53"/>
            <p:cNvCxnSpPr/>
            <p:nvPr/>
          </p:nvCxnSpPr>
          <p:spPr bwMode="auto">
            <a:xfrm>
              <a:off x="8332" y="4739"/>
              <a:ext cx="831" cy="33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" name="Oval 54"/>
            <p:cNvSpPr>
              <a:spLocks noChangeArrowheads="1"/>
            </p:cNvSpPr>
            <p:nvPr/>
          </p:nvSpPr>
          <p:spPr bwMode="auto">
            <a:xfrm>
              <a:off x="8075" y="6322"/>
              <a:ext cx="2520" cy="8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Купил</a:t>
              </a: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 перчатки</a:t>
              </a:r>
            </a:p>
          </p:txBody>
        </p:sp>
        <p:cxnSp>
          <p:nvCxnSpPr>
            <p:cNvPr id="17" name="Line 55"/>
            <p:cNvCxnSpPr/>
            <p:nvPr/>
          </p:nvCxnSpPr>
          <p:spPr bwMode="auto">
            <a:xfrm>
              <a:off x="6455" y="5361"/>
              <a:ext cx="0" cy="131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8" name="Line 56"/>
            <p:cNvCxnSpPr/>
            <p:nvPr/>
          </p:nvCxnSpPr>
          <p:spPr bwMode="auto">
            <a:xfrm rot="4200000">
              <a:off x="5461" y="4697"/>
              <a:ext cx="75" cy="206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9" name="Line 57"/>
            <p:cNvCxnSpPr/>
            <p:nvPr/>
          </p:nvCxnSpPr>
          <p:spPr bwMode="auto">
            <a:xfrm flipH="1" flipV="1">
              <a:off x="6461" y="5359"/>
              <a:ext cx="2080" cy="96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 type="triangle" w="med" len="med"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0" name="Oval 58"/>
            <p:cNvSpPr>
              <a:spLocks noChangeArrowheads="1"/>
            </p:cNvSpPr>
            <p:nvPr/>
          </p:nvSpPr>
          <p:spPr bwMode="auto">
            <a:xfrm>
              <a:off x="5201" y="6672"/>
              <a:ext cx="2520" cy="888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Потрясён</a:t>
              </a:r>
            </a:p>
          </p:txBody>
        </p:sp>
        <p:cxnSp>
          <p:nvCxnSpPr>
            <p:cNvPr id="21" name="Line 59"/>
            <p:cNvCxnSpPr/>
            <p:nvPr/>
          </p:nvCxnSpPr>
          <p:spPr bwMode="auto">
            <a:xfrm>
              <a:off x="2683" y="5784"/>
              <a:ext cx="360" cy="17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2" name="Line 60"/>
            <p:cNvCxnSpPr/>
            <p:nvPr/>
          </p:nvCxnSpPr>
          <p:spPr bwMode="auto">
            <a:xfrm flipH="1">
              <a:off x="9546" y="6060"/>
              <a:ext cx="354" cy="15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3" name="Oval 61"/>
            <p:cNvSpPr>
              <a:spLocks noChangeArrowheads="1"/>
            </p:cNvSpPr>
            <p:nvPr/>
          </p:nvSpPr>
          <p:spPr bwMode="auto">
            <a:xfrm>
              <a:off x="435" y="7074"/>
              <a:ext cx="2526" cy="9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Наряжался</a:t>
              </a:r>
            </a:p>
          </p:txBody>
        </p:sp>
        <p:cxnSp>
          <p:nvCxnSpPr>
            <p:cNvPr id="24" name="Line 62"/>
            <p:cNvCxnSpPr/>
            <p:nvPr/>
          </p:nvCxnSpPr>
          <p:spPr bwMode="auto">
            <a:xfrm flipH="1">
              <a:off x="2603" y="6850"/>
              <a:ext cx="1260" cy="36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Oval 63"/>
            <p:cNvSpPr>
              <a:spLocks noChangeArrowheads="1"/>
            </p:cNvSpPr>
            <p:nvPr/>
          </p:nvSpPr>
          <p:spPr bwMode="auto">
            <a:xfrm>
              <a:off x="3223" y="7199"/>
              <a:ext cx="2160" cy="1072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Разлился румянец</a:t>
              </a:r>
            </a:p>
          </p:txBody>
        </p:sp>
        <p:cxnSp>
          <p:nvCxnSpPr>
            <p:cNvPr id="26" name="Line 64"/>
            <p:cNvCxnSpPr/>
            <p:nvPr/>
          </p:nvCxnSpPr>
          <p:spPr bwMode="auto">
            <a:xfrm>
              <a:off x="3863" y="6850"/>
              <a:ext cx="800" cy="34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7" name="Oval 65"/>
            <p:cNvSpPr>
              <a:spLocks noChangeArrowheads="1"/>
            </p:cNvSpPr>
            <p:nvPr/>
          </p:nvSpPr>
          <p:spPr bwMode="auto">
            <a:xfrm>
              <a:off x="8361" y="9414"/>
              <a:ext cx="3868" cy="108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Как чужой </a:t>
              </a:r>
              <a:r>
                <a:rPr lang="ru-RU" sz="1600" dirty="0" smtClean="0">
                  <a:effectLst/>
                  <a:latin typeface="Calibri"/>
                  <a:ea typeface="Calibri"/>
                  <a:cs typeface="Times New Roman"/>
                </a:rPr>
                <a:t>в своей </a:t>
              </a:r>
              <a:r>
                <a:rPr lang="ru-RU" sz="1600" dirty="0">
                  <a:effectLst/>
                  <a:latin typeface="Calibri"/>
                  <a:ea typeface="Calibri"/>
                  <a:cs typeface="Times New Roman"/>
                </a:rPr>
                <a:t>квартире</a:t>
              </a: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ru-RU" sz="1100" dirty="0">
                  <a:effectLst/>
                  <a:latin typeface="Calibri"/>
                  <a:ea typeface="Calibri"/>
                  <a:cs typeface="Times New Roman"/>
                </a:rPr>
                <a:t> </a:t>
              </a:r>
            </a:p>
          </p:txBody>
        </p:sp>
        <p:cxnSp>
          <p:nvCxnSpPr>
            <p:cNvPr id="28" name="Line 66"/>
            <p:cNvCxnSpPr/>
            <p:nvPr/>
          </p:nvCxnSpPr>
          <p:spPr bwMode="auto">
            <a:xfrm flipV="1">
              <a:off x="8181" y="10134"/>
              <a:ext cx="36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9" name="Oval 67"/>
            <p:cNvSpPr>
              <a:spLocks noChangeArrowheads="1"/>
            </p:cNvSpPr>
            <p:nvPr/>
          </p:nvSpPr>
          <p:spPr bwMode="auto">
            <a:xfrm>
              <a:off x="775" y="9414"/>
              <a:ext cx="3626" cy="1080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solidFill>
                <a:srgbClr val="000000"/>
              </a:solidFill>
              <a:round/>
              <a:headEnd/>
              <a:tailEnd/>
            </a:ln>
            <a:scene3d>
              <a:camera prst="orthographicFront"/>
              <a:lightRig rig="threePt" dir="t"/>
            </a:scene3d>
            <a:sp3d>
              <a:bevelT/>
            </a:sp3d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dirty="0">
                  <a:effectLst/>
                  <a:latin typeface="Calibri"/>
                  <a:ea typeface="Calibri"/>
                  <a:cs typeface="Times New Roman"/>
                </a:rPr>
                <a:t>Наряженный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56296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Фокина Л. П. Шаблон (фон) презентации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Фокина Л. П. Шаблон (фон) презентации3</Template>
  <TotalTime>953</TotalTime>
  <Words>359</Words>
  <Application>Microsoft Office PowerPoint</Application>
  <PresentationFormat>Экран (4:3)</PresentationFormat>
  <Paragraphs>97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Фокина Л. П. Шаблон (фон) презентации3</vt:lpstr>
      <vt:lpstr>Презентация PowerPoint</vt:lpstr>
      <vt:lpstr>Презентация PowerPoint</vt:lpstr>
      <vt:lpstr>«Роман горбуна»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Хозяин</cp:lastModifiedBy>
  <cp:revision>49</cp:revision>
  <dcterms:created xsi:type="dcterms:W3CDTF">2014-02-19T11:31:02Z</dcterms:created>
  <dcterms:modified xsi:type="dcterms:W3CDTF">2016-02-06T18:06:09Z</dcterms:modified>
</cp:coreProperties>
</file>